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media/image1.png" ContentType="image/png"/>
  <Override PartName="/ppt/media/image2.png" ContentType="image/pn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ro-RO" sz="2000" spc="-1" strike="noStrike">
                <a:latin typeface="Arial"/>
              </a:rPr>
              <a:t>Click to edit the notes format</a:t>
            </a:r>
            <a:endParaRPr b="0" lang="ro-RO" sz="20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ro-RO" sz="1400" spc="-1" strike="noStrike">
                <a:latin typeface="Times New Roman"/>
              </a:rPr>
              <a:t>&lt;header&gt;</a:t>
            </a:r>
            <a:endParaRPr b="0" lang="ro-RO" sz="1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ro-RO" sz="1400" spc="-1" strike="noStrike">
                <a:latin typeface="Times New Roman"/>
              </a:rPr>
              <a:t>&lt;date/time&gt;</a:t>
            </a:r>
            <a:endParaRPr b="0" lang="ro-RO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ro-RO" sz="1400" spc="-1" strike="noStrike">
                <a:latin typeface="Times New Roman"/>
              </a:rPr>
              <a:t>&lt;footer&gt;</a:t>
            </a:r>
            <a:endParaRPr b="0" lang="ro-RO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4789A8FE-17E1-4000-B4ED-93612F977BBA}" type="slidenum">
              <a:rPr b="0" lang="ro-RO" sz="1400" spc="-1" strike="noStrike">
                <a:latin typeface="Times New Roman"/>
              </a:rPr>
              <a:t>&lt;number&gt;</a:t>
            </a:fld>
            <a:endParaRPr b="0" lang="ro-RO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p>
            <a:endParaRPr b="0" lang="ro-RO" sz="2000" spc="-1" strike="noStrike">
              <a:latin typeface="Arial"/>
            </a:endParaRPr>
          </a:p>
        </p:txBody>
      </p:sp>
      <p:sp>
        <p:nvSpPr>
          <p:cNvPr id="69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D9A3564-BF60-4C2F-80C1-E639291E8CED}" type="slidenum">
              <a:rPr b="0" lang="ro-RO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ro-RO" sz="12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p>
            <a:endParaRPr b="0" lang="ro-RO" sz="2000" spc="-1" strike="noStrike">
              <a:latin typeface="Arial"/>
            </a:endParaRPr>
          </a:p>
        </p:txBody>
      </p:sp>
      <p:sp>
        <p:nvSpPr>
          <p:cNvPr id="71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D89EA24-A6AC-4233-B6BF-D5901BB3E6B9}" type="slidenum">
              <a:rPr b="0" lang="ro-RO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ro-RO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p>
            <a:endParaRPr b="0" lang="ro-RO" sz="2000" spc="-1" strike="noStrike">
              <a:latin typeface="Arial"/>
            </a:endParaRPr>
          </a:p>
        </p:txBody>
      </p:sp>
      <p:sp>
        <p:nvSpPr>
          <p:cNvPr id="73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25036A6-F8A6-42AB-952E-8E858EB2AA43}" type="slidenum">
              <a:rPr b="0" lang="ro-RO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ro-RO" sz="12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p>
            <a:endParaRPr b="0" lang="ro-RO" sz="2000" spc="-1" strike="noStrike">
              <a:latin typeface="Arial"/>
            </a:endParaRPr>
          </a:p>
        </p:txBody>
      </p:sp>
      <p:sp>
        <p:nvSpPr>
          <p:cNvPr id="75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A23C723B-8E35-4A45-9FA9-06C038C4BE93}" type="slidenum">
              <a:rPr b="0" lang="ro-RO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ro-RO" sz="1200" spc="-1" strike="noStrike"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p>
            <a:endParaRPr b="0" lang="ro-RO" sz="2000" spc="-1" strike="noStrike">
              <a:latin typeface="Arial"/>
            </a:endParaRPr>
          </a:p>
        </p:txBody>
      </p:sp>
      <p:sp>
        <p:nvSpPr>
          <p:cNvPr id="77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D73917FE-7A6A-4753-8F16-5DF08709C436}" type="slidenum">
              <a:rPr b="0" lang="ro-RO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ro-RO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o-RO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o-RO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2f2f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C2609C03-71ED-4BAC-8313-CC1313EE66CD}" type="datetime1">
              <a:rPr b="0" lang="ro-RO" sz="1200" spc="-1" strike="noStrike">
                <a:solidFill>
                  <a:srgbClr val="8b8b8b"/>
                </a:solidFill>
                <a:latin typeface="Calibri"/>
              </a:rPr>
              <a:t>21.01.2018</a:t>
            </a:fld>
            <a:endParaRPr b="0" lang="ro-RO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ro-RO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9041A21-4AC7-4543-97D2-5CC290E73AF6}" type="slidenum">
              <a:rPr b="0" lang="ro-RO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ro-RO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54bc9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5A36F12D-C9C4-493E-820E-B137CD3D3A61}" type="slidenum">
              <a:rPr b="0" lang="ro-RO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ro-RO" sz="1200" spc="-1" strike="noStrike">
              <a:latin typeface="Times New Roman"/>
            </a:endParaRPr>
          </a:p>
        </p:txBody>
      </p:sp>
      <p:sp>
        <p:nvSpPr>
          <p:cNvPr id="47" name="CustomShape 2"/>
          <p:cNvSpPr/>
          <p:nvPr/>
        </p:nvSpPr>
        <p:spPr>
          <a:xfrm>
            <a:off x="234000" y="260640"/>
            <a:ext cx="8675640" cy="6371640"/>
          </a:xfrm>
          <a:prstGeom prst="rect">
            <a:avLst/>
          </a:prstGeom>
          <a:solidFill>
            <a:srgbClr val="2c3c4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241"/>
              </a:spcBef>
            </a:pPr>
            <a:endParaRPr b="0" lang="ro-RO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00"/>
              </a:spcBef>
            </a:pPr>
            <a:endParaRPr b="0" lang="ro-RO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00"/>
              </a:spcBef>
            </a:pPr>
            <a:endParaRPr b="0" lang="ro-RO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b="1" lang="ro-RO" sz="5500" spc="599" strike="noStrike">
                <a:solidFill>
                  <a:srgbClr val="ffffff"/>
                </a:solidFill>
                <a:latin typeface="Calibri"/>
                <a:ea typeface="Andale Mono"/>
              </a:rPr>
              <a:t>LUMEA LASERELOR</a:t>
            </a:r>
            <a:endParaRPr b="0" lang="ro-RO" sz="55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41"/>
              </a:spcBef>
            </a:pPr>
            <a:endParaRPr b="0" lang="ro-RO" sz="5500" spc="-1" strike="noStrike">
              <a:latin typeface="Arial"/>
            </a:endParaRPr>
          </a:p>
        </p:txBody>
      </p:sp>
      <p:sp>
        <p:nvSpPr>
          <p:cNvPr id="48" name="CustomShape 3"/>
          <p:cNvSpPr/>
          <p:nvPr/>
        </p:nvSpPr>
        <p:spPr>
          <a:xfrm>
            <a:off x="683640" y="3446640"/>
            <a:ext cx="7776360" cy="54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o-RO" sz="3000" spc="299" strike="noStrike">
                <a:solidFill>
                  <a:srgbClr val="54bc9b"/>
                </a:solidFill>
                <a:latin typeface="Calibri"/>
              </a:rPr>
              <a:t>Componentele Laserului Roşu</a:t>
            </a:r>
            <a:endParaRPr b="0" lang="ro-RO" sz="3000" spc="-1" strike="noStrike">
              <a:latin typeface="Arial"/>
            </a:endParaRPr>
          </a:p>
        </p:txBody>
      </p:sp>
      <p:pic>
        <p:nvPicPr>
          <p:cNvPr id="49" name="Imagem 16" descr=""/>
          <p:cNvPicPr/>
          <p:nvPr/>
        </p:nvPicPr>
        <p:blipFill>
          <a:blip r:embed="rId1"/>
          <a:stretch/>
        </p:blipFill>
        <p:spPr>
          <a:xfrm>
            <a:off x="3621240" y="5865480"/>
            <a:ext cx="1901520" cy="542160"/>
          </a:xfrm>
          <a:prstGeom prst="rect">
            <a:avLst/>
          </a:prstGeom>
          <a:ln>
            <a:noFill/>
          </a:ln>
        </p:spPr>
      </p:pic>
      <p:pic>
        <p:nvPicPr>
          <p:cNvPr id="50" name="Imagem 20" descr=""/>
          <p:cNvPicPr/>
          <p:nvPr/>
        </p:nvPicPr>
        <p:blipFill>
          <a:blip r:embed="rId2"/>
          <a:stretch/>
        </p:blipFill>
        <p:spPr>
          <a:xfrm>
            <a:off x="4159080" y="1798200"/>
            <a:ext cx="825480" cy="7664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54bc9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252360" y="216000"/>
            <a:ext cx="8675640" cy="6371640"/>
          </a:xfrm>
          <a:prstGeom prst="rect">
            <a:avLst/>
          </a:prstGeom>
          <a:solidFill>
            <a:srgbClr val="2c3c4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839"/>
              </a:spcBef>
            </a:pPr>
            <a:endParaRPr b="0" lang="ro-RO" sz="32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839"/>
              </a:spcBef>
            </a:pPr>
            <a:endParaRPr b="0" lang="ro-RO" sz="3200" spc="-1" strike="noStrike">
              <a:latin typeface="Arial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234000" y="620640"/>
            <a:ext cx="8675640" cy="73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o-RO" sz="4200" spc="599" strike="noStrike">
                <a:solidFill>
                  <a:srgbClr val="ffffff"/>
                </a:solidFill>
                <a:latin typeface="Calibri"/>
                <a:ea typeface="Andale Mono"/>
              </a:rPr>
              <a:t>LASER</a:t>
            </a:r>
            <a:endParaRPr b="0" lang="ro-RO" sz="4200" spc="-1" strike="noStrike">
              <a:latin typeface="Arial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387720" y="4077000"/>
            <a:ext cx="1488240" cy="575640"/>
          </a:xfrm>
          <a:prstGeom prst="roundRect">
            <a:avLst>
              <a:gd name="adj" fmla="val 16667"/>
            </a:avLst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ro-RO" sz="1800" spc="-1" strike="noStrike">
                <a:solidFill>
                  <a:srgbClr val="54bc9b"/>
                </a:solidFill>
                <a:latin typeface="Calibri"/>
              </a:rPr>
              <a:t>x</a:t>
            </a:r>
            <a:endParaRPr b="0" lang="ro-RO" sz="1800" spc="-1" strike="noStrike">
              <a:latin typeface="Arial"/>
            </a:endParaRPr>
          </a:p>
        </p:txBody>
      </p:sp>
      <p:sp>
        <p:nvSpPr>
          <p:cNvPr id="54" name="CustomShape 4"/>
          <p:cNvSpPr/>
          <p:nvPr/>
        </p:nvSpPr>
        <p:spPr>
          <a:xfrm>
            <a:off x="1911960" y="4077000"/>
            <a:ext cx="427320" cy="575640"/>
          </a:xfrm>
          <a:prstGeom prst="roundRect">
            <a:avLst>
              <a:gd name="adj" fmla="val 16667"/>
            </a:avLst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ro-RO" sz="1800" spc="-1" strike="noStrike">
                <a:solidFill>
                  <a:srgbClr val="54bc9b"/>
                </a:solidFill>
                <a:latin typeface="Calibri"/>
              </a:rPr>
              <a:t>x</a:t>
            </a:r>
            <a:endParaRPr b="0" lang="ro-RO" sz="1800" spc="-1" strike="noStrike">
              <a:latin typeface="Arial"/>
            </a:endParaRPr>
          </a:p>
        </p:txBody>
      </p:sp>
      <p:sp>
        <p:nvSpPr>
          <p:cNvPr id="55" name="CustomShape 5"/>
          <p:cNvSpPr/>
          <p:nvPr/>
        </p:nvSpPr>
        <p:spPr>
          <a:xfrm rot="16200000">
            <a:off x="4878720" y="783360"/>
            <a:ext cx="1193040" cy="7122240"/>
          </a:xfrm>
          <a:prstGeom prst="triangle">
            <a:avLst>
              <a:gd name="adj" fmla="val 50000"/>
            </a:avLst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CustomShape 6"/>
          <p:cNvSpPr/>
          <p:nvPr/>
        </p:nvSpPr>
        <p:spPr>
          <a:xfrm>
            <a:off x="234000" y="1719360"/>
            <a:ext cx="8579160" cy="328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o-RO" sz="3000" spc="97" strike="noStrike">
                <a:solidFill>
                  <a:srgbClr val="54bc9b"/>
                </a:solidFill>
                <a:latin typeface="Calibri"/>
              </a:rPr>
              <a:t>Un laser este o maşină care face ca miliarde de atomi să pompeze afară trilioane de fotoni (particule de lumină) toate odată. </a:t>
            </a:r>
            <a:endParaRPr b="0" lang="ro-RO" sz="3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o-RO" sz="3000" spc="97" strike="noStrike">
                <a:solidFill>
                  <a:srgbClr val="54bc9b"/>
                </a:solidFill>
                <a:latin typeface="Calibri"/>
              </a:rPr>
              <a:t>Aşa că ele se aliniază pentru a forma o... </a:t>
            </a:r>
            <a:endParaRPr b="0" lang="ro-RO" sz="3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o-RO" sz="3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o-RO" sz="3000" spc="97" strike="noStrike">
                <a:solidFill>
                  <a:srgbClr val="ffffff"/>
                </a:solidFill>
                <a:latin typeface="Calibri"/>
              </a:rPr>
              <a:t>                                 </a:t>
            </a:r>
            <a:r>
              <a:rPr b="1" lang="ro-RO" sz="3000" spc="97" strike="noStrike">
                <a:solidFill>
                  <a:srgbClr val="ffffff"/>
                </a:solidFill>
                <a:latin typeface="Calibri"/>
              </a:rPr>
              <a:t>...rază de lumină concentrată</a:t>
            </a:r>
            <a:r>
              <a:rPr b="1" lang="ro-RO" sz="3000" spc="97" strike="noStrike">
                <a:solidFill>
                  <a:srgbClr val="54bc9b"/>
                </a:solidFill>
                <a:latin typeface="Calibri"/>
              </a:rPr>
              <a:t>. </a:t>
            </a:r>
            <a:endParaRPr b="0" lang="ro-RO" sz="3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o-RO" sz="30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54bc9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234000" y="260640"/>
            <a:ext cx="8675640" cy="6371640"/>
          </a:xfrm>
          <a:prstGeom prst="rect">
            <a:avLst/>
          </a:prstGeom>
          <a:solidFill>
            <a:srgbClr val="2c3c4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839"/>
              </a:spcBef>
            </a:pPr>
            <a:endParaRPr b="0" lang="ro-RO" sz="32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839"/>
              </a:spcBef>
            </a:pPr>
            <a:endParaRPr b="0" lang="ro-RO" sz="3200" spc="-1" strike="noStrike">
              <a:latin typeface="Arial"/>
            </a:endParaRPr>
          </a:p>
        </p:txBody>
      </p:sp>
      <p:sp>
        <p:nvSpPr>
          <p:cNvPr id="58" name="CustomShape 2"/>
          <p:cNvSpPr/>
          <p:nvPr/>
        </p:nvSpPr>
        <p:spPr>
          <a:xfrm>
            <a:off x="234000" y="620640"/>
            <a:ext cx="8675640" cy="73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o-RO" sz="4200" spc="599" strike="noStrike">
                <a:solidFill>
                  <a:srgbClr val="ffffff"/>
                </a:solidFill>
                <a:latin typeface="Calibri"/>
                <a:ea typeface="Andale Mono"/>
              </a:rPr>
              <a:t>LASERUL ROŞU</a:t>
            </a:r>
            <a:endParaRPr b="0" lang="ro-RO" sz="4200" spc="-1" strike="noStrike">
              <a:latin typeface="Arial"/>
            </a:endParaRPr>
          </a:p>
        </p:txBody>
      </p:sp>
      <p:sp>
        <p:nvSpPr>
          <p:cNvPr id="59" name="CustomShape 3"/>
          <p:cNvSpPr/>
          <p:nvPr/>
        </p:nvSpPr>
        <p:spPr>
          <a:xfrm>
            <a:off x="755640" y="1566360"/>
            <a:ext cx="7930800" cy="1004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o-RO" sz="3000" spc="97" strike="noStrike">
                <a:solidFill>
                  <a:srgbClr val="54bc9b"/>
                </a:solidFill>
                <a:latin typeface="Calibri"/>
              </a:rPr>
              <a:t>Un laser roşu conţine un </a:t>
            </a:r>
            <a:r>
              <a:rPr b="1" lang="ro-RO" sz="3000" spc="97" strike="noStrike">
                <a:solidFill>
                  <a:srgbClr val="ffffff"/>
                </a:solidFill>
                <a:latin typeface="Calibri"/>
              </a:rPr>
              <a:t>cristal lung </a:t>
            </a:r>
            <a:r>
              <a:rPr b="1" lang="ro-RO" sz="3000" spc="97" strike="noStrike">
                <a:solidFill>
                  <a:srgbClr val="54bc9b"/>
                </a:solidFill>
                <a:latin typeface="Calibri"/>
              </a:rPr>
              <a:t>făcut dintr-un </a:t>
            </a:r>
            <a:r>
              <a:rPr b="1" lang="ro-RO" sz="3000" spc="97" strike="noStrike">
                <a:solidFill>
                  <a:srgbClr val="ffffff"/>
                </a:solidFill>
                <a:latin typeface="Calibri"/>
              </a:rPr>
              <a:t>rubin </a:t>
            </a:r>
            <a:r>
              <a:rPr b="1" lang="ro-RO" sz="3000" spc="97" strike="noStrike">
                <a:solidFill>
                  <a:srgbClr val="54bc9b"/>
                </a:solidFill>
                <a:latin typeface="Calibri"/>
              </a:rPr>
              <a:t>cu un</a:t>
            </a:r>
            <a:r>
              <a:rPr b="1" lang="ro-RO" sz="3000" spc="97" strike="noStrike">
                <a:solidFill>
                  <a:srgbClr val="ffffff"/>
                </a:solidFill>
                <a:latin typeface="Calibri"/>
              </a:rPr>
              <a:t> tub</a:t>
            </a:r>
            <a:r>
              <a:rPr b="1" lang="ro-RO" sz="3000" spc="97" strike="noStrike">
                <a:solidFill>
                  <a:srgbClr val="54bc9b"/>
                </a:solidFill>
                <a:latin typeface="Calibri"/>
              </a:rPr>
              <a:t> înfăşurat în jurul lui.</a:t>
            </a:r>
            <a:endParaRPr b="0" lang="ro-RO" sz="3000" spc="-1" strike="noStrike">
              <a:latin typeface="Arial"/>
            </a:endParaRPr>
          </a:p>
        </p:txBody>
      </p:sp>
      <p:pic>
        <p:nvPicPr>
          <p:cNvPr id="60" name="Imagem 1" descr=""/>
          <p:cNvPicPr/>
          <p:nvPr/>
        </p:nvPicPr>
        <p:blipFill>
          <a:blip r:embed="rId1"/>
          <a:srcRect l="0" t="14349" r="0" b="0"/>
          <a:stretch/>
        </p:blipFill>
        <p:spPr>
          <a:xfrm>
            <a:off x="899640" y="2853000"/>
            <a:ext cx="7175160" cy="3506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54bc9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234000" y="260640"/>
            <a:ext cx="8675640" cy="6371640"/>
          </a:xfrm>
          <a:prstGeom prst="rect">
            <a:avLst/>
          </a:prstGeom>
          <a:solidFill>
            <a:srgbClr val="2c3c4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839"/>
              </a:spcBef>
            </a:pPr>
            <a:endParaRPr b="0" lang="ro-RO" sz="32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839"/>
              </a:spcBef>
            </a:pPr>
            <a:endParaRPr b="0" lang="ro-RO" sz="3200" spc="-1" strike="noStrike">
              <a:latin typeface="Arial"/>
            </a:endParaRPr>
          </a:p>
        </p:txBody>
      </p:sp>
      <p:sp>
        <p:nvSpPr>
          <p:cNvPr id="62" name="CustomShape 2"/>
          <p:cNvSpPr/>
          <p:nvPr/>
        </p:nvSpPr>
        <p:spPr>
          <a:xfrm>
            <a:off x="234000" y="620640"/>
            <a:ext cx="8675640" cy="73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o-RO" sz="4200" spc="599" strike="noStrike">
                <a:solidFill>
                  <a:srgbClr val="ffffff"/>
                </a:solidFill>
                <a:latin typeface="Calibri"/>
                <a:ea typeface="Andale Mono"/>
              </a:rPr>
              <a:t>LASERUL ROŞU</a:t>
            </a:r>
            <a:endParaRPr b="0" lang="ro-RO" sz="4200" spc="-1" strike="noStrike">
              <a:latin typeface="Arial"/>
            </a:endParaRPr>
          </a:p>
        </p:txBody>
      </p:sp>
      <p:sp>
        <p:nvSpPr>
          <p:cNvPr id="63" name="CustomShape 3"/>
          <p:cNvSpPr/>
          <p:nvPr/>
        </p:nvSpPr>
        <p:spPr>
          <a:xfrm>
            <a:off x="755640" y="2421000"/>
            <a:ext cx="7930800" cy="328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o-RO" sz="3000" spc="97" strike="noStrike">
                <a:solidFill>
                  <a:srgbClr val="ffffff"/>
                </a:solidFill>
                <a:latin typeface="Calibri"/>
              </a:rPr>
              <a:t>Tubul </a:t>
            </a:r>
            <a:r>
              <a:rPr b="1" lang="ro-RO" sz="3000" spc="97" strike="noStrike">
                <a:solidFill>
                  <a:srgbClr val="54bc9b"/>
                </a:solidFill>
                <a:latin typeface="Calibri"/>
              </a:rPr>
              <a:t>arată aproape la fel ca o bandă fluorescentă de lumină, numai că este înfăşurată în jurul unui rubin de cristal şi </a:t>
            </a:r>
            <a:r>
              <a:rPr b="1" lang="ro-RO" sz="3000" spc="97" strike="noStrike">
                <a:solidFill>
                  <a:srgbClr val="ffffff"/>
                </a:solidFill>
                <a:latin typeface="Calibri"/>
              </a:rPr>
              <a:t>străluceşte foarte des </a:t>
            </a:r>
            <a:r>
              <a:rPr b="1" lang="ro-RO" sz="3000" spc="97" strike="noStrike">
                <a:solidFill>
                  <a:srgbClr val="54bc9b"/>
                </a:solidFill>
                <a:latin typeface="Calibri"/>
              </a:rPr>
              <a:t>precum bliţul unei camere. </a:t>
            </a:r>
            <a:endParaRPr b="0" lang="ro-RO" sz="3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o-RO" sz="3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ro-RO" sz="30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54bc9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175C93A7-665D-406C-A9D4-944034D21146}" type="slidenum">
              <a:rPr b="0" lang="ro-RO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ro-RO" sz="1200" spc="-1" strike="noStrike">
              <a:latin typeface="Times New Roman"/>
            </a:endParaRPr>
          </a:p>
        </p:txBody>
      </p:sp>
      <p:sp>
        <p:nvSpPr>
          <p:cNvPr id="65" name="CustomShape 2"/>
          <p:cNvSpPr/>
          <p:nvPr/>
        </p:nvSpPr>
        <p:spPr>
          <a:xfrm>
            <a:off x="234000" y="260640"/>
            <a:ext cx="8675640" cy="6371640"/>
          </a:xfrm>
          <a:prstGeom prst="rect">
            <a:avLst/>
          </a:prstGeom>
          <a:solidFill>
            <a:srgbClr val="2c3c4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241"/>
              </a:spcBef>
            </a:pPr>
            <a:endParaRPr b="0" lang="ro-RO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00"/>
              </a:spcBef>
            </a:pPr>
            <a:r>
              <a:rPr b="1" lang="ro-RO" sz="5500" spc="599" strike="noStrike">
                <a:solidFill>
                  <a:srgbClr val="2c3c4f"/>
                </a:solidFill>
                <a:latin typeface="Calibri"/>
                <a:ea typeface="Andale Mono"/>
              </a:rPr>
              <a:t>?</a:t>
            </a:r>
            <a:endParaRPr b="0" lang="ro-RO" sz="55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641"/>
              </a:spcBef>
            </a:pPr>
            <a:endParaRPr b="0" lang="ro-RO" sz="5500" spc="-1" strike="noStrike">
              <a:latin typeface="Arial"/>
            </a:endParaRPr>
          </a:p>
        </p:txBody>
      </p:sp>
      <p:sp>
        <p:nvSpPr>
          <p:cNvPr id="66" name="CustomShape 3"/>
          <p:cNvSpPr/>
          <p:nvPr/>
        </p:nvSpPr>
        <p:spPr>
          <a:xfrm>
            <a:off x="575640" y="3175920"/>
            <a:ext cx="7992360" cy="237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ro-RO" sz="3000" spc="-1" strike="noStrike">
                <a:solidFill>
                  <a:srgbClr val="54bc9b"/>
                </a:solidFill>
                <a:latin typeface="Calibri"/>
              </a:rPr>
              <a:t>Trece la următorul subiect din zona Cum Funcţionează Laserul!</a:t>
            </a:r>
            <a:endParaRPr b="0" lang="ro-RO" sz="3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ro-RO" sz="3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o-RO" sz="3000" spc="-1" strike="noStrike">
                <a:solidFill>
                  <a:srgbClr val="54bc9b"/>
                </a:solidFill>
                <a:latin typeface="Calibri"/>
              </a:rPr>
              <a:t> </a:t>
            </a:r>
            <a:r>
              <a:rPr b="1" lang="ro-RO" sz="3000" spc="299" strike="noStrike">
                <a:solidFill>
                  <a:srgbClr val="ffffff"/>
                </a:solidFill>
                <a:latin typeface="Calibri"/>
              </a:rPr>
              <a:t>CUM FAC COMPONENTELE ACESTEA SĂ LUMINEZE LASERUL?</a:t>
            </a:r>
            <a:endParaRPr b="0" lang="ro-RO" sz="3000" spc="-1" strike="noStrike">
              <a:latin typeface="Arial"/>
            </a:endParaRPr>
          </a:p>
        </p:txBody>
      </p:sp>
      <p:sp>
        <p:nvSpPr>
          <p:cNvPr id="67" name="CustomShape 4"/>
          <p:cNvSpPr/>
          <p:nvPr/>
        </p:nvSpPr>
        <p:spPr>
          <a:xfrm>
            <a:off x="1799640" y="1052640"/>
            <a:ext cx="5544360" cy="1230480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o-RO" sz="5500" spc="-1" strike="noStrike">
                <a:solidFill>
                  <a:srgbClr val="ffffff"/>
                </a:solidFill>
                <a:latin typeface="Calibri"/>
              </a:rPr>
              <a:t>FOARTE BINE!</a:t>
            </a:r>
            <a:endParaRPr b="0" lang="ro-RO" sz="55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Application>LibreOffice/5.4.4.2$Windows_x86 LibreOffice_project/2524958677847fb3bb44820e40380acbe820f960</Application>
  <Words>133</Words>
  <Paragraphs>31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2017-03-08T21:43:37Z</dcterms:created>
  <dc:creator>covan</dc:creator>
  <dc:description/>
  <dc:language>ro-RO</dc:language>
  <cp:lastModifiedBy/>
  <dcterms:modified xsi:type="dcterms:W3CDTF">2018-01-21T23:30:19Z</dcterms:modified>
  <cp:revision>9</cp:revision>
  <dc:subject/>
  <dc:title>Gamification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5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